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5" r:id="rId3"/>
    <p:sldId id="259" r:id="rId4"/>
    <p:sldId id="271" r:id="rId5"/>
    <p:sldId id="258" r:id="rId6"/>
    <p:sldId id="269" r:id="rId7"/>
    <p:sldId id="286" r:id="rId8"/>
    <p:sldId id="287" r:id="rId9"/>
    <p:sldId id="295" r:id="rId10"/>
    <p:sldId id="289" r:id="rId11"/>
    <p:sldId id="290" r:id="rId12"/>
    <p:sldId id="291" r:id="rId13"/>
    <p:sldId id="292" r:id="rId14"/>
    <p:sldId id="296" r:id="rId15"/>
    <p:sldId id="294" r:id="rId16"/>
    <p:sldId id="265" r:id="rId17"/>
    <p:sldId id="282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32" autoAdjust="0"/>
    <p:restoredTop sz="90929"/>
  </p:normalViewPr>
  <p:slideViewPr>
    <p:cSldViewPr>
      <p:cViewPr varScale="1">
        <p:scale>
          <a:sx n="70" d="100"/>
          <a:sy n="70" d="100"/>
        </p:scale>
        <p:origin x="5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8B7F13-EECD-4CFE-9441-0DD75D4A6D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082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41996CF-64B0-475B-B451-D48CFF65E3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817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9EBE7-EDA4-4B12-861A-FC602D40A3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9AA8-09C6-4674-9361-CEF3837B9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395A-09FA-4AE3-8E0B-E56D313CE9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84367-54C9-40B1-A3A1-21A33BF43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86F3B-C31C-4E3A-B6A5-5F07844D8C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8995-2EC1-4503-931B-B447C1440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E687-C36E-4AC9-895F-6842C6E93D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E10E-F5F6-4CCB-A756-22E1315D6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AA82-CFE9-4AD2-BF1D-E495494B2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4D6D-3084-4131-9A11-D5D2B9C0C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1C9C-AFA8-44EC-A465-180DA1A5EF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-50000" contrast="-50000"/>
          </a:blip>
          <a:srcRect/>
          <a:stretch>
            <a:fillRect l="80000" t="8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FD183-A9F2-4E8C-B979-7608FA7A4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Student Capstone Research in Thin Film Growth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Dennis </a:t>
            </a:r>
            <a:r>
              <a:rPr lang="en-US" dirty="0" err="1" smtClean="0">
                <a:solidFill>
                  <a:srgbClr val="002060"/>
                </a:solidFill>
              </a:rPr>
              <a:t>Kuhl</a:t>
            </a:r>
            <a:endParaRPr lang="en-US" dirty="0" smtClean="0">
              <a:solidFill>
                <a:srgbClr val="00206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80789"/>
          <a:stretch/>
        </p:blipFill>
        <p:spPr>
          <a:xfrm>
            <a:off x="4038600" y="368300"/>
            <a:ext cx="1066799" cy="866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Bulk Polycrystalline Cu XRD Scan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143001"/>
            <a:ext cx="7315201" cy="48768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90600" y="6042214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From L. Carpenter Capstone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41151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150 nm Au (111) XRD Scan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2" y="1143000"/>
            <a:ext cx="7315196" cy="48767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3002" y="61722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From L. Carpenter Capstone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61882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65 nm Cu on Si (100) etched </a:t>
            </a:r>
            <a:br>
              <a:rPr lang="en-US" dirty="0" smtClean="0"/>
            </a:br>
            <a:r>
              <a:rPr lang="en-US" dirty="0" smtClean="0"/>
              <a:t>2 minutes in 2% HF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381779"/>
            <a:ext cx="7010400" cy="46735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3000" y="61722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From L. Carpenter Capstone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95059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212 nm Cu on Si (100) etched </a:t>
            </a:r>
            <a:br>
              <a:rPr lang="en-US" dirty="0" smtClean="0"/>
            </a:br>
            <a:r>
              <a:rPr lang="en-US" dirty="0" smtClean="0"/>
              <a:t>10 minutes in 2% HF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417638"/>
            <a:ext cx="6934200" cy="46227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19200" y="61722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From L. Carpenter Capstone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43815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Resistivity vs. thickness data by itself is not a sufficient measure of the quality of films.</a:t>
            </a:r>
          </a:p>
          <a:p>
            <a:r>
              <a:rPr lang="en-US" dirty="0" smtClean="0"/>
              <a:t>None of the Cu films studied by XRD provided good evidence for epitaxy.</a:t>
            </a:r>
          </a:p>
          <a:p>
            <a:r>
              <a:rPr lang="en-US" dirty="0" smtClean="0"/>
              <a:t>The thickest Cu film showed evidence of polycrystalline growth</a:t>
            </a:r>
            <a:r>
              <a:rPr lang="en-US" dirty="0" smtClean="0"/>
              <a:t>.</a:t>
            </a:r>
          </a:p>
          <a:p>
            <a:r>
              <a:rPr lang="en-US" dirty="0" smtClean="0"/>
              <a:t>Surface physics research can be conducted in an undergraduate setting.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i="1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7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Resistivity vs. thickness data by itself is not a sufficient measure of the quality of films.</a:t>
            </a:r>
          </a:p>
          <a:p>
            <a:r>
              <a:rPr lang="en-US" dirty="0" smtClean="0"/>
              <a:t>None of the Cu films studied by XRD provided good evidence for epitaxy.</a:t>
            </a:r>
          </a:p>
          <a:p>
            <a:r>
              <a:rPr lang="en-US" dirty="0" smtClean="0"/>
              <a:t>The thickest Cu film showed evidence of polycrystalline growth</a:t>
            </a:r>
            <a:r>
              <a:rPr lang="en-US" dirty="0" smtClean="0"/>
              <a:t>.</a:t>
            </a:r>
          </a:p>
          <a:p>
            <a:r>
              <a:rPr lang="en-US" dirty="0" smtClean="0"/>
              <a:t>Surface physics research can be conducted in an undergraduate setting.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i="1" dirty="0" smtClean="0"/>
              <a:t>Future Work: </a:t>
            </a:r>
            <a:r>
              <a:rPr lang="en-US" dirty="0" smtClean="0"/>
              <a:t>Repeat the study using 10% HF.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17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4495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Future Work at MC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0687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/>
              <a:t>Thioether</a:t>
            </a:r>
            <a:r>
              <a:rPr lang="en-US" dirty="0" smtClean="0"/>
              <a:t> adsorption on Au(111) films</a:t>
            </a:r>
          </a:p>
          <a:p>
            <a:r>
              <a:rPr lang="en-US" dirty="0" smtClean="0"/>
              <a:t>Au films commercially available</a:t>
            </a:r>
          </a:p>
          <a:p>
            <a:r>
              <a:rPr lang="en-US" dirty="0" smtClean="0"/>
              <a:t>Au easier to deal with in vacuum than Cu</a:t>
            </a:r>
          </a:p>
          <a:p>
            <a:r>
              <a:rPr lang="en-US" dirty="0" err="1" smtClean="0"/>
              <a:t>Thioethers</a:t>
            </a:r>
            <a:r>
              <a:rPr lang="en-US" dirty="0" smtClean="0"/>
              <a:t> adsorb/</a:t>
            </a:r>
            <a:r>
              <a:rPr lang="en-US" dirty="0" err="1" smtClean="0"/>
              <a:t>desorb</a:t>
            </a:r>
            <a:r>
              <a:rPr lang="en-US" dirty="0" smtClean="0"/>
              <a:t> easily</a:t>
            </a:r>
          </a:p>
          <a:p>
            <a:r>
              <a:rPr lang="en-US" dirty="0" err="1" smtClean="0"/>
              <a:t>Thioethers</a:t>
            </a:r>
            <a:r>
              <a:rPr lang="en-US" dirty="0" smtClean="0"/>
              <a:t> present a whole class of interesting </a:t>
            </a:r>
            <a:r>
              <a:rPr lang="en-US" dirty="0" err="1" smtClean="0"/>
              <a:t>adsorbates</a:t>
            </a:r>
            <a:r>
              <a:rPr lang="en-US" dirty="0" smtClean="0"/>
              <a:t> to test.</a:t>
            </a:r>
          </a:p>
          <a:p>
            <a:r>
              <a:rPr lang="en-US" dirty="0" err="1" smtClean="0"/>
              <a:t>Alkane</a:t>
            </a:r>
            <a:r>
              <a:rPr lang="en-US" dirty="0" smtClean="0"/>
              <a:t> </a:t>
            </a:r>
            <a:r>
              <a:rPr lang="en-US" dirty="0" err="1" smtClean="0"/>
              <a:t>Thiols</a:t>
            </a:r>
            <a:r>
              <a:rPr lang="en-US" dirty="0" smtClean="0"/>
              <a:t> could be a related, additional class of </a:t>
            </a:r>
            <a:r>
              <a:rPr lang="en-US" dirty="0" err="1" smtClean="0"/>
              <a:t>adsorbates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120854" name="Group 22"/>
          <p:cNvGrpSpPr>
            <a:grpSpLocks/>
          </p:cNvGrpSpPr>
          <p:nvPr/>
        </p:nvGrpSpPr>
        <p:grpSpPr bwMode="auto">
          <a:xfrm>
            <a:off x="5410200" y="609600"/>
            <a:ext cx="2971800" cy="1285875"/>
            <a:chOff x="2746" y="2610"/>
            <a:chExt cx="4680" cy="2025"/>
          </a:xfrm>
        </p:grpSpPr>
        <p:sp>
          <p:nvSpPr>
            <p:cNvPr id="120855" name="Oval 23"/>
            <p:cNvSpPr>
              <a:spLocks noChangeArrowheads="1"/>
            </p:cNvSpPr>
            <p:nvPr/>
          </p:nvSpPr>
          <p:spPr bwMode="auto">
            <a:xfrm>
              <a:off x="4515" y="3225"/>
              <a:ext cx="570" cy="600"/>
            </a:xfrm>
            <a:prstGeom prst="ellipse">
              <a:avLst/>
            </a:prstGeom>
            <a:solidFill>
              <a:srgbClr val="76923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0856" name="Group 24"/>
            <p:cNvGrpSpPr>
              <a:grpSpLocks/>
            </p:cNvGrpSpPr>
            <p:nvPr/>
          </p:nvGrpSpPr>
          <p:grpSpPr bwMode="auto">
            <a:xfrm>
              <a:off x="4050" y="3112"/>
              <a:ext cx="480" cy="578"/>
              <a:chOff x="3420" y="2700"/>
              <a:chExt cx="480" cy="578"/>
            </a:xfrm>
          </p:grpSpPr>
          <p:sp>
            <p:nvSpPr>
              <p:cNvPr id="120857" name="Oval 25"/>
              <p:cNvSpPr>
                <a:spLocks noChangeArrowheads="1"/>
              </p:cNvSpPr>
              <p:nvPr/>
            </p:nvSpPr>
            <p:spPr bwMode="auto">
              <a:xfrm>
                <a:off x="3420" y="2835"/>
                <a:ext cx="218" cy="203"/>
              </a:xfrm>
              <a:prstGeom prst="ellipse">
                <a:avLst/>
              </a:prstGeom>
              <a:solidFill>
                <a:srgbClr val="007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58" name="Oval 26"/>
              <p:cNvSpPr>
                <a:spLocks noChangeArrowheads="1"/>
              </p:cNvSpPr>
              <p:nvPr/>
            </p:nvSpPr>
            <p:spPr bwMode="auto">
              <a:xfrm>
                <a:off x="3555" y="2835"/>
                <a:ext cx="345" cy="345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59" name="Oval 27"/>
              <p:cNvSpPr>
                <a:spLocks noChangeArrowheads="1"/>
              </p:cNvSpPr>
              <p:nvPr/>
            </p:nvSpPr>
            <p:spPr bwMode="auto">
              <a:xfrm>
                <a:off x="3645" y="2700"/>
                <a:ext cx="218" cy="203"/>
              </a:xfrm>
              <a:prstGeom prst="ellipse">
                <a:avLst/>
              </a:prstGeom>
              <a:solidFill>
                <a:srgbClr val="007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60" name="Oval 28"/>
              <p:cNvSpPr>
                <a:spLocks noChangeArrowheads="1"/>
              </p:cNvSpPr>
              <p:nvPr/>
            </p:nvSpPr>
            <p:spPr bwMode="auto">
              <a:xfrm>
                <a:off x="3465" y="3075"/>
                <a:ext cx="218" cy="203"/>
              </a:xfrm>
              <a:prstGeom prst="ellipse">
                <a:avLst/>
              </a:prstGeom>
              <a:solidFill>
                <a:srgbClr val="007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0861" name="Group 29"/>
            <p:cNvGrpSpPr>
              <a:grpSpLocks/>
            </p:cNvGrpSpPr>
            <p:nvPr/>
          </p:nvGrpSpPr>
          <p:grpSpPr bwMode="auto">
            <a:xfrm flipH="1">
              <a:off x="5070" y="3111"/>
              <a:ext cx="480" cy="578"/>
              <a:chOff x="3420" y="2700"/>
              <a:chExt cx="480" cy="578"/>
            </a:xfrm>
          </p:grpSpPr>
          <p:sp>
            <p:nvSpPr>
              <p:cNvPr id="120862" name="Oval 30"/>
              <p:cNvSpPr>
                <a:spLocks noChangeArrowheads="1"/>
              </p:cNvSpPr>
              <p:nvPr/>
            </p:nvSpPr>
            <p:spPr bwMode="auto">
              <a:xfrm>
                <a:off x="3420" y="2835"/>
                <a:ext cx="218" cy="203"/>
              </a:xfrm>
              <a:prstGeom prst="ellipse">
                <a:avLst/>
              </a:prstGeom>
              <a:solidFill>
                <a:srgbClr val="007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63" name="Oval 31"/>
              <p:cNvSpPr>
                <a:spLocks noChangeArrowheads="1"/>
              </p:cNvSpPr>
              <p:nvPr/>
            </p:nvSpPr>
            <p:spPr bwMode="auto">
              <a:xfrm>
                <a:off x="3555" y="2835"/>
                <a:ext cx="345" cy="345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64" name="Oval 32"/>
              <p:cNvSpPr>
                <a:spLocks noChangeArrowheads="1"/>
              </p:cNvSpPr>
              <p:nvPr/>
            </p:nvSpPr>
            <p:spPr bwMode="auto">
              <a:xfrm>
                <a:off x="3645" y="2700"/>
                <a:ext cx="218" cy="203"/>
              </a:xfrm>
              <a:prstGeom prst="ellipse">
                <a:avLst/>
              </a:prstGeom>
              <a:solidFill>
                <a:srgbClr val="007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65" name="Oval 33"/>
              <p:cNvSpPr>
                <a:spLocks noChangeArrowheads="1"/>
              </p:cNvSpPr>
              <p:nvPr/>
            </p:nvSpPr>
            <p:spPr bwMode="auto">
              <a:xfrm>
                <a:off x="3465" y="3075"/>
                <a:ext cx="218" cy="203"/>
              </a:xfrm>
              <a:prstGeom prst="ellipse">
                <a:avLst/>
              </a:prstGeom>
              <a:solidFill>
                <a:srgbClr val="0070C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0866" name="Oval 34"/>
            <p:cNvSpPr>
              <a:spLocks noChangeArrowheads="1"/>
            </p:cNvSpPr>
            <p:nvPr/>
          </p:nvSpPr>
          <p:spPr bwMode="auto">
            <a:xfrm>
              <a:off x="4403" y="3825"/>
              <a:ext cx="810" cy="810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67" name="Oval 35"/>
            <p:cNvSpPr>
              <a:spLocks noChangeArrowheads="1"/>
            </p:cNvSpPr>
            <p:nvPr/>
          </p:nvSpPr>
          <p:spPr bwMode="auto">
            <a:xfrm>
              <a:off x="5220" y="3825"/>
              <a:ext cx="810" cy="810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68" name="Oval 36"/>
            <p:cNvSpPr>
              <a:spLocks noChangeArrowheads="1"/>
            </p:cNvSpPr>
            <p:nvPr/>
          </p:nvSpPr>
          <p:spPr bwMode="auto">
            <a:xfrm>
              <a:off x="6031" y="3825"/>
              <a:ext cx="810" cy="810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69" name="Oval 37"/>
            <p:cNvSpPr>
              <a:spLocks noChangeArrowheads="1"/>
            </p:cNvSpPr>
            <p:nvPr/>
          </p:nvSpPr>
          <p:spPr bwMode="auto">
            <a:xfrm>
              <a:off x="2746" y="3825"/>
              <a:ext cx="810" cy="810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70" name="Oval 38"/>
            <p:cNvSpPr>
              <a:spLocks noChangeArrowheads="1"/>
            </p:cNvSpPr>
            <p:nvPr/>
          </p:nvSpPr>
          <p:spPr bwMode="auto">
            <a:xfrm>
              <a:off x="3570" y="3825"/>
              <a:ext cx="810" cy="810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71" name="Text Box 39"/>
            <p:cNvSpPr txBox="1">
              <a:spLocks noChangeArrowheads="1"/>
            </p:cNvSpPr>
            <p:nvPr/>
          </p:nvSpPr>
          <p:spPr bwMode="auto">
            <a:xfrm>
              <a:off x="4564" y="3255"/>
              <a:ext cx="472" cy="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872" name="Text Box 40"/>
            <p:cNvSpPr txBox="1">
              <a:spLocks noChangeArrowheads="1"/>
            </p:cNvSpPr>
            <p:nvPr/>
          </p:nvSpPr>
          <p:spPr bwMode="auto">
            <a:xfrm>
              <a:off x="6139" y="3945"/>
              <a:ext cx="697" cy="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Au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873" name="Text Box 41"/>
            <p:cNvSpPr txBox="1">
              <a:spLocks noChangeArrowheads="1"/>
            </p:cNvSpPr>
            <p:nvPr/>
          </p:nvSpPr>
          <p:spPr bwMode="auto">
            <a:xfrm>
              <a:off x="5764" y="2610"/>
              <a:ext cx="1662" cy="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Methyl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Group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0874" name="AutoShape 42"/>
            <p:cNvCxnSpPr>
              <a:cxnSpLocks noChangeShapeType="1"/>
            </p:cNvCxnSpPr>
            <p:nvPr/>
          </p:nvCxnSpPr>
          <p:spPr bwMode="auto">
            <a:xfrm flipH="1">
              <a:off x="5535" y="3120"/>
              <a:ext cx="360" cy="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to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 students who have completed projects in the lab;</a:t>
            </a:r>
          </a:p>
          <a:p>
            <a:r>
              <a:rPr lang="en-US" dirty="0" smtClean="0"/>
              <a:t>Department and college colleagues;</a:t>
            </a:r>
          </a:p>
          <a:p>
            <a:r>
              <a:rPr lang="en-US" dirty="0" smtClean="0"/>
              <a:t>Roger Tobin for hosting a visit to his lab;</a:t>
            </a:r>
          </a:p>
          <a:p>
            <a:r>
              <a:rPr lang="en-US" dirty="0" smtClean="0"/>
              <a:t>The Rickey family for incredible generosity.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 the Physics of Surfaces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4419600"/>
            <a:ext cx="6781800" cy="1706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Sensor technology</a:t>
            </a:r>
          </a:p>
          <a:p>
            <a:r>
              <a:rPr lang="en-US" dirty="0" err="1" smtClean="0"/>
              <a:t>Tribology</a:t>
            </a:r>
            <a:r>
              <a:rPr lang="en-US" dirty="0" smtClean="0"/>
              <a:t> and lubrication</a:t>
            </a:r>
          </a:p>
          <a:p>
            <a:r>
              <a:rPr lang="en-US" dirty="0" smtClean="0"/>
              <a:t>Miniaturization of electronics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981200" y="1981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133600" y="2133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286000" y="2286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38400" y="2438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590800" y="2590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743200" y="2743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895600" y="2895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286000" y="1981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438400" y="2133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90800" y="22860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743200" y="2438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895600" y="2590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048000" y="2743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200400" y="2895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2590800" y="1981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2743200" y="2133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895600" y="2286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3048000" y="2438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200400" y="2590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2895600" y="1981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3048000" y="2133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3200400" y="2286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286000" y="2895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3200400" y="1981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1981200" y="2286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Oval 93"/>
          <p:cNvSpPr/>
          <p:nvPr/>
        </p:nvSpPr>
        <p:spPr>
          <a:xfrm>
            <a:off x="2133600" y="2743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1981200" y="2895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1981200" y="2590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2133600" y="2438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2286000" y="2590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438400" y="2743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2590800" y="2895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4" name="Straight Arrow Connector 103"/>
          <p:cNvCxnSpPr/>
          <p:nvPr/>
        </p:nvCxnSpPr>
        <p:spPr>
          <a:xfrm rot="5400000">
            <a:off x="2477294" y="33139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rot="16200000" flipV="1">
            <a:off x="2477294" y="16375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rot="10800000">
            <a:off x="1447800" y="25146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3429000" y="25146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Oval 107"/>
          <p:cNvSpPr/>
          <p:nvPr/>
        </p:nvSpPr>
        <p:spPr>
          <a:xfrm>
            <a:off x="5410200" y="1981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5562600" y="2133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715000" y="2286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5867400" y="2438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6019800" y="2590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6172200" y="2743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6324600" y="2895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5715000" y="1981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5867400" y="2133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6019800" y="22860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8" name="Oval 117"/>
          <p:cNvSpPr/>
          <p:nvPr/>
        </p:nvSpPr>
        <p:spPr>
          <a:xfrm>
            <a:off x="6172200" y="2438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6324600" y="2590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6477000" y="2743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6629400" y="2895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6019800" y="1981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6172200" y="2133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6324600" y="2286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6477000" y="2438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6629400" y="2590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6324600" y="1981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6477000" y="2133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6629400" y="2286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5715000" y="2895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6629400" y="1981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5410200" y="2286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3" name="Oval 132"/>
          <p:cNvSpPr/>
          <p:nvPr/>
        </p:nvSpPr>
        <p:spPr>
          <a:xfrm>
            <a:off x="5562600" y="2743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4" name="Oval 133"/>
          <p:cNvSpPr/>
          <p:nvPr/>
        </p:nvSpPr>
        <p:spPr>
          <a:xfrm>
            <a:off x="5410200" y="2895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5410200" y="2590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5562600" y="2438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5715000" y="2590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5867400" y="2743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6019800" y="2895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0" name="Straight Arrow Connector 139"/>
          <p:cNvCxnSpPr/>
          <p:nvPr/>
        </p:nvCxnSpPr>
        <p:spPr>
          <a:xfrm rot="5400000">
            <a:off x="5906294" y="33139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rot="10800000">
            <a:off x="4876800" y="25146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>
            <a:off x="6858000" y="25146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5562600" y="1447800"/>
            <a:ext cx="10032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vacuum</a:t>
            </a:r>
            <a:endParaRPr lang="en-US" sz="2000" dirty="0">
              <a:latin typeface="+mj-lt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1143000" y="3581400"/>
            <a:ext cx="135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atom in bulk</a:t>
            </a:r>
            <a:endParaRPr lang="en-US" sz="1800" dirty="0">
              <a:latin typeface="+mj-lt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4343400" y="3581400"/>
            <a:ext cx="1934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near-surface atom</a:t>
            </a:r>
            <a:endParaRPr lang="en-US" sz="1800" dirty="0">
              <a:latin typeface="+mj-lt"/>
            </a:endParaRPr>
          </a:p>
        </p:txBody>
      </p:sp>
      <p:cxnSp>
        <p:nvCxnSpPr>
          <p:cNvPr id="147" name="Straight Arrow Connector 146"/>
          <p:cNvCxnSpPr/>
          <p:nvPr/>
        </p:nvCxnSpPr>
        <p:spPr>
          <a:xfrm rot="5400000" flipH="1" flipV="1">
            <a:off x="1714500" y="2705100"/>
            <a:ext cx="1143000" cy="609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/>
          <p:nvPr/>
        </p:nvCxnSpPr>
        <p:spPr>
          <a:xfrm rot="5400000" flipH="1" flipV="1">
            <a:off x="5143500" y="2705100"/>
            <a:ext cx="1143000" cy="609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sz="3600" dirty="0" err="1" smtClean="0"/>
              <a:t>Persson</a:t>
            </a:r>
            <a:r>
              <a:rPr lang="en-US" sz="3600" dirty="0" smtClean="0"/>
              <a:t> </a:t>
            </a:r>
            <a:r>
              <a:rPr lang="en-US" sz="3600" dirty="0" err="1" smtClean="0"/>
              <a:t>Volokitin</a:t>
            </a:r>
            <a:r>
              <a:rPr lang="en-US" sz="3600" dirty="0" smtClean="0"/>
              <a:t> Scattering Model</a:t>
            </a:r>
            <a:endParaRPr lang="en-US" sz="36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38200" y="3124200"/>
            <a:ext cx="7696200" cy="19210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r>
              <a:rPr lang="en-US" dirty="0">
                <a:solidFill>
                  <a:schemeClr val="bg1">
                    <a:lumMod val="60000"/>
                    <a:lumOff val="40000"/>
                  </a:schemeClr>
                </a:solidFill>
                <a:latin typeface="Wingdings" pitchFamily="2" charset="2"/>
              </a:rPr>
              <a:t></a:t>
            </a:r>
            <a:r>
              <a:rPr lang="en-US" dirty="0">
                <a:solidFill>
                  <a:schemeClr val="bg1">
                    <a:lumMod val="60000"/>
                    <a:lumOff val="40000"/>
                  </a:schemeClr>
                </a:solidFill>
                <a:latin typeface="Arial" charset="0"/>
              </a:rPr>
              <a:t>  </a:t>
            </a:r>
            <a:r>
              <a:rPr lang="en-US" sz="2000" dirty="0">
                <a:solidFill>
                  <a:schemeClr val="bg1">
                    <a:lumMod val="60000"/>
                    <a:lumOff val="40000"/>
                  </a:schemeClr>
                </a:solidFill>
                <a:latin typeface="Arial" charset="0"/>
              </a:rPr>
              <a:t>relates widely varied </a:t>
            </a:r>
            <a:r>
              <a:rPr lang="en-US" sz="2000" dirty="0" err="1">
                <a:solidFill>
                  <a:schemeClr val="bg1">
                    <a:lumMod val="60000"/>
                    <a:lumOff val="40000"/>
                  </a:schemeClr>
                </a:solidFill>
                <a:latin typeface="Arial" charset="0"/>
              </a:rPr>
              <a:t>adsorbate</a:t>
            </a:r>
            <a:r>
              <a:rPr lang="en-US" sz="2000" dirty="0">
                <a:solidFill>
                  <a:schemeClr val="bg1">
                    <a:lumMod val="60000"/>
                    <a:lumOff val="40000"/>
                  </a:schemeClr>
                </a:solidFill>
                <a:latin typeface="Arial" charset="0"/>
              </a:rPr>
              <a:t>-induced physical phenomena to a modification of the metal's surface electrical conductivity</a:t>
            </a:r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Arial" charset="0"/>
            </a:endParaRPr>
          </a:p>
          <a:p>
            <a:endParaRPr lang="en-US" sz="700" dirty="0">
              <a:solidFill>
                <a:schemeClr val="bg1">
                  <a:lumMod val="60000"/>
                  <a:lumOff val="40000"/>
                </a:schemeClr>
              </a:solidFill>
              <a:latin typeface="Arial" charset="0"/>
            </a:endParaRPr>
          </a:p>
          <a:p>
            <a:r>
              <a:rPr lang="en-US" sz="2000" dirty="0">
                <a:solidFill>
                  <a:schemeClr val="bg1">
                    <a:lumMod val="60000"/>
                    <a:lumOff val="40000"/>
                  </a:schemeClr>
                </a:solidFill>
                <a:latin typeface="Arial" charset="0"/>
              </a:rPr>
              <a:t>a) </a:t>
            </a:r>
            <a:r>
              <a:rPr lang="en-US" sz="2000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Arial" charset="0"/>
              </a:rPr>
              <a:t>resistivity change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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Symbol" pitchFamily="18" charset="2"/>
              </a:rPr>
              <a:t></a:t>
            </a:r>
            <a:r>
              <a:rPr lang="en-US" i="1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Symbol" pitchFamily="18" charset="2"/>
              </a:rPr>
              <a:t> </a:t>
            </a:r>
            <a:r>
              <a:rPr lang="en-US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Arial" charset="0"/>
              </a:rPr>
              <a:t>	</a:t>
            </a:r>
            <a:r>
              <a:rPr lang="en-US" sz="2000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Arial" charset="0"/>
              </a:rPr>
              <a:t>b) reflectance change</a:t>
            </a:r>
            <a:endParaRPr lang="en-US" i="1" dirty="0">
              <a:solidFill>
                <a:schemeClr val="bg1">
                  <a:lumMod val="60000"/>
                  <a:lumOff val="40000"/>
                </a:schemeClr>
              </a:solidFill>
              <a:latin typeface="Symbol" pitchFamily="18" charset="2"/>
            </a:endParaRPr>
          </a:p>
          <a:p>
            <a:endParaRPr lang="en-US" i="1" dirty="0">
              <a:solidFill>
                <a:schemeClr val="bg1">
                  <a:lumMod val="60000"/>
                  <a:lumOff val="40000"/>
                </a:schemeClr>
              </a:solidFill>
              <a:latin typeface="Symbol" pitchFamily="18" charset="2"/>
            </a:endParaRPr>
          </a:p>
          <a:p>
            <a:r>
              <a:rPr lang="en-US" sz="2000" dirty="0">
                <a:solidFill>
                  <a:schemeClr val="bg1">
                    <a:lumMod val="60000"/>
                    <a:lumOff val="40000"/>
                  </a:schemeClr>
                </a:solidFill>
                <a:latin typeface="Arial" charset="0"/>
              </a:rPr>
              <a:t>c) atomic scale friction</a:t>
            </a:r>
            <a:r>
              <a:rPr lang="en-US" sz="2000" i="1" dirty="0">
                <a:solidFill>
                  <a:schemeClr val="bg1">
                    <a:lumMod val="60000"/>
                    <a:lumOff val="40000"/>
                  </a:schemeClr>
                </a:solidFill>
                <a:latin typeface="Symbol" pitchFamily="18" charset="2"/>
              </a:rPr>
              <a:t> 	</a:t>
            </a:r>
            <a:r>
              <a:rPr lang="en-US" sz="2000" i="1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Symbol" pitchFamily="18" charset="2"/>
              </a:rPr>
              <a:t>	</a:t>
            </a:r>
            <a:r>
              <a:rPr lang="en-US" sz="2000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Arial" charset="0"/>
              </a:rPr>
              <a:t>d</a:t>
            </a:r>
            <a:r>
              <a:rPr lang="en-US" sz="2000" dirty="0">
                <a:solidFill>
                  <a:schemeClr val="bg1">
                    <a:lumMod val="60000"/>
                    <a:lumOff val="40000"/>
                  </a:schemeClr>
                </a:solidFill>
                <a:latin typeface="Arial" charset="0"/>
              </a:rPr>
              <a:t>) </a:t>
            </a:r>
            <a:r>
              <a:rPr lang="en-US" sz="2000" dirty="0" err="1">
                <a:solidFill>
                  <a:schemeClr val="bg1">
                    <a:lumMod val="60000"/>
                    <a:lumOff val="40000"/>
                  </a:schemeClr>
                </a:solidFill>
                <a:latin typeface="Arial" charset="0"/>
              </a:rPr>
              <a:t>antiabsorption</a:t>
            </a:r>
            <a:r>
              <a:rPr lang="en-US" sz="2000" dirty="0">
                <a:solidFill>
                  <a:schemeClr val="bg1">
                    <a:lumMod val="60000"/>
                    <a:lumOff val="40000"/>
                  </a:schemeClr>
                </a:solidFill>
                <a:latin typeface="Arial" charset="0"/>
              </a:rPr>
              <a:t> resonances	</a:t>
            </a:r>
          </a:p>
        </p:txBody>
      </p:sp>
      <p:graphicFrame>
        <p:nvGraphicFramePr>
          <p:cNvPr id="43012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7239000" y="3886200"/>
          <a:ext cx="382587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5" name="Equation" r:id="rId3" imgW="266400" imgH="393480" progId="Equation.3">
                  <p:embed/>
                </p:oleObj>
              </mc:Choice>
              <mc:Fallback>
                <p:oleObj name="Equation" r:id="rId3" imgW="266400" imgH="393480" progId="Equation.3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886200"/>
                        <a:ext cx="382587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1600200" y="1219200"/>
          <a:ext cx="1925638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6" name="Microsoft Drawing" r:id="rId5" imgW="1925280" imgH="596880" progId="">
                  <p:embed/>
                </p:oleObj>
              </mc:Choice>
              <mc:Fallback>
                <p:oleObj name="Microsoft Drawing" r:id="rId5" imgW="1925280" imgH="596880" progId="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219200"/>
                        <a:ext cx="1925638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524000" y="1981200"/>
            <a:ext cx="2438400" cy="990600"/>
          </a:xfrm>
          <a:prstGeom prst="rect">
            <a:avLst/>
          </a:prstGeom>
          <a:noFill/>
          <a:ln/>
        </p:spPr>
        <p:txBody>
          <a:bodyPr lIns="90488" tIns="44450" rIns="90488" bIns="44450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Specular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Scattering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clean surface</a:t>
            </a: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4953000" y="1981200"/>
            <a:ext cx="3505200" cy="1295400"/>
          </a:xfrm>
          <a:prstGeom prst="rect">
            <a:avLst/>
          </a:prstGeom>
          <a:noFill/>
          <a:ln/>
        </p:spPr>
        <p:txBody>
          <a:bodyPr lIns="90488" tIns="44450" rIns="90488" bIns="44450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Diffuse Scattering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caused by randomly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distributed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adsorbates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grpSp>
        <p:nvGrpSpPr>
          <p:cNvPr id="10" name="Group 54"/>
          <p:cNvGrpSpPr>
            <a:grpSpLocks noChangeAspect="1"/>
          </p:cNvGrpSpPr>
          <p:nvPr/>
        </p:nvGrpSpPr>
        <p:grpSpPr bwMode="auto">
          <a:xfrm>
            <a:off x="5410200" y="914400"/>
            <a:ext cx="1801813" cy="1144588"/>
            <a:chOff x="7920" y="2280"/>
            <a:chExt cx="2838" cy="1803"/>
          </a:xfrm>
        </p:grpSpPr>
        <p:sp>
          <p:nvSpPr>
            <p:cNvPr id="11" name="AutoShape 55"/>
            <p:cNvSpPr>
              <a:spLocks noChangeAspect="1" noChangeArrowheads="1"/>
            </p:cNvSpPr>
            <p:nvPr/>
          </p:nvSpPr>
          <p:spPr bwMode="auto">
            <a:xfrm>
              <a:off x="7920" y="2280"/>
              <a:ext cx="2838" cy="1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56"/>
            <p:cNvSpPr>
              <a:spLocks noChangeShapeType="1"/>
            </p:cNvSpPr>
            <p:nvPr/>
          </p:nvSpPr>
          <p:spPr bwMode="auto">
            <a:xfrm>
              <a:off x="7960" y="2778"/>
              <a:ext cx="2758" cy="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57"/>
            <p:cNvSpPr>
              <a:spLocks noChangeShapeType="1"/>
            </p:cNvSpPr>
            <p:nvPr/>
          </p:nvSpPr>
          <p:spPr bwMode="auto">
            <a:xfrm flipV="1">
              <a:off x="8320" y="2778"/>
              <a:ext cx="838" cy="720"/>
            </a:xfrm>
            <a:prstGeom prst="line">
              <a:avLst/>
            </a:prstGeom>
            <a:noFill/>
            <a:ln w="2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58"/>
            <p:cNvSpPr>
              <a:spLocks noChangeShapeType="1"/>
            </p:cNvSpPr>
            <p:nvPr/>
          </p:nvSpPr>
          <p:spPr bwMode="auto">
            <a:xfrm flipH="1">
              <a:off x="8918" y="2778"/>
              <a:ext cx="240" cy="960"/>
            </a:xfrm>
            <a:prstGeom prst="line">
              <a:avLst/>
            </a:prstGeom>
            <a:noFill/>
            <a:ln w="2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Oval 59"/>
            <p:cNvSpPr>
              <a:spLocks noChangeArrowheads="1"/>
            </p:cNvSpPr>
            <p:nvPr/>
          </p:nvSpPr>
          <p:spPr bwMode="auto">
            <a:xfrm>
              <a:off x="9128" y="2300"/>
              <a:ext cx="380" cy="380"/>
            </a:xfrm>
            <a:prstGeom prst="ellipse">
              <a:avLst/>
            </a:prstGeom>
            <a:solidFill>
              <a:srgbClr val="00FF00"/>
            </a:solidFill>
            <a:ln w="2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Oval 60"/>
            <p:cNvSpPr>
              <a:spLocks noChangeArrowheads="1"/>
            </p:cNvSpPr>
            <p:nvPr/>
          </p:nvSpPr>
          <p:spPr bwMode="auto">
            <a:xfrm>
              <a:off x="8190" y="2290"/>
              <a:ext cx="380" cy="380"/>
            </a:xfrm>
            <a:prstGeom prst="ellipse">
              <a:avLst/>
            </a:prstGeom>
            <a:solidFill>
              <a:srgbClr val="00FF00"/>
            </a:solidFill>
            <a:ln w="2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Oval 61"/>
            <p:cNvSpPr>
              <a:spLocks noChangeArrowheads="1"/>
            </p:cNvSpPr>
            <p:nvPr/>
          </p:nvSpPr>
          <p:spPr bwMode="auto">
            <a:xfrm>
              <a:off x="9668" y="2310"/>
              <a:ext cx="380" cy="380"/>
            </a:xfrm>
            <a:prstGeom prst="ellipse">
              <a:avLst/>
            </a:prstGeom>
            <a:solidFill>
              <a:srgbClr val="00FF00"/>
            </a:solidFill>
            <a:ln w="2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62"/>
            <p:cNvSpPr>
              <a:spLocks noChangeArrowheads="1"/>
            </p:cNvSpPr>
            <p:nvPr/>
          </p:nvSpPr>
          <p:spPr bwMode="auto">
            <a:xfrm>
              <a:off x="8080" y="3390"/>
              <a:ext cx="134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stem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63"/>
            <p:cNvSpPr>
              <a:spLocks noChangeArrowheads="1"/>
            </p:cNvSpPr>
            <p:nvPr/>
          </p:nvSpPr>
          <p:spPr bwMode="auto">
            <a:xfrm>
              <a:off x="9038" y="3750"/>
              <a:ext cx="134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stem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64"/>
            <p:cNvSpPr>
              <a:spLocks noChangeArrowheads="1"/>
            </p:cNvSpPr>
            <p:nvPr/>
          </p:nvSpPr>
          <p:spPr bwMode="auto">
            <a:xfrm>
              <a:off x="8200" y="3270"/>
              <a:ext cx="80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stem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65"/>
            <p:cNvSpPr>
              <a:spLocks noChangeArrowheads="1"/>
            </p:cNvSpPr>
            <p:nvPr/>
          </p:nvSpPr>
          <p:spPr bwMode="auto">
            <a:xfrm>
              <a:off x="9158" y="3630"/>
              <a:ext cx="80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stem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Past Research Has Focused on Film Growth and Resistivity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600200"/>
            <a:ext cx="5867400" cy="4525963"/>
          </a:xfrm>
        </p:spPr>
        <p:txBody>
          <a:bodyPr/>
          <a:lstStyle/>
          <a:p>
            <a:r>
              <a:rPr lang="en-US" i="1" dirty="0" smtClean="0"/>
              <a:t>Eric Reed</a:t>
            </a:r>
          </a:p>
          <a:p>
            <a:r>
              <a:rPr lang="en-US" i="1" dirty="0" smtClean="0"/>
              <a:t>Chuck Flanagan</a:t>
            </a:r>
          </a:p>
          <a:p>
            <a:r>
              <a:rPr lang="en-US" i="1" dirty="0" smtClean="0"/>
              <a:t>Meredith Rogers</a:t>
            </a:r>
          </a:p>
          <a:p>
            <a:r>
              <a:rPr lang="en-US" i="1" dirty="0" smtClean="0"/>
              <a:t>Daniel Stanley</a:t>
            </a:r>
          </a:p>
          <a:p>
            <a:r>
              <a:rPr lang="en-US" i="1" dirty="0" smtClean="0"/>
              <a:t>Xi Wang</a:t>
            </a:r>
          </a:p>
          <a:p>
            <a:r>
              <a:rPr lang="en-US" i="1" dirty="0" err="1" smtClean="0"/>
              <a:t>Shaojie</a:t>
            </a:r>
            <a:r>
              <a:rPr lang="en-US" i="1" dirty="0" smtClean="0"/>
              <a:t> </a:t>
            </a:r>
            <a:r>
              <a:rPr lang="en-US" i="1" dirty="0" err="1" smtClean="0"/>
              <a:t>Zang</a:t>
            </a:r>
            <a:endParaRPr lang="en-US" i="1" dirty="0" smtClean="0"/>
          </a:p>
          <a:p>
            <a:r>
              <a:rPr lang="en-US" i="1" dirty="0" smtClean="0"/>
              <a:t>Laura Carpenter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Klaus Fuchs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7467600" cy="464820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“The Conductivity of Thin Metal Films</a:t>
            </a:r>
          </a:p>
          <a:p>
            <a:pPr>
              <a:buNone/>
            </a:pPr>
            <a:r>
              <a:rPr lang="en-US" sz="2800" dirty="0" smtClean="0"/>
              <a:t> According to the Electron Theory of </a:t>
            </a:r>
          </a:p>
          <a:p>
            <a:pPr>
              <a:buNone/>
            </a:pPr>
            <a:r>
              <a:rPr lang="en-US" sz="2800" dirty="0" smtClean="0"/>
              <a:t>Metals,” Proc. </a:t>
            </a:r>
            <a:r>
              <a:rPr lang="en-US" sz="2800" dirty="0" err="1" smtClean="0"/>
              <a:t>Camb</a:t>
            </a:r>
            <a:r>
              <a:rPr lang="en-US" sz="2800" dirty="0" smtClean="0"/>
              <a:t>. Phil. Soc. 34, 100 (1938).</a:t>
            </a:r>
          </a:p>
        </p:txBody>
      </p:sp>
      <p:pic>
        <p:nvPicPr>
          <p:cNvPr id="30722" name="Picture 2" descr="Klaus Fuchs - police photograp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0"/>
            <a:ext cx="2095500" cy="264795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553200" y="2590800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Police Photograph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Klaus Fuchs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7467600" cy="464820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“The Conductivity of Thin Metal Films</a:t>
            </a:r>
          </a:p>
          <a:p>
            <a:pPr>
              <a:buNone/>
            </a:pPr>
            <a:r>
              <a:rPr lang="en-US" sz="2800" dirty="0" smtClean="0"/>
              <a:t> According to the Electron Theory of </a:t>
            </a:r>
          </a:p>
          <a:p>
            <a:pPr>
              <a:buNone/>
            </a:pPr>
            <a:r>
              <a:rPr lang="en-US" sz="2800" dirty="0" smtClean="0"/>
              <a:t>Metals,” Proc. </a:t>
            </a:r>
            <a:r>
              <a:rPr lang="en-US" sz="2800" dirty="0" err="1" smtClean="0"/>
              <a:t>Camb</a:t>
            </a:r>
            <a:r>
              <a:rPr lang="en-US" sz="2800" dirty="0" smtClean="0"/>
              <a:t>. Phil. Soc. 34, 100 (1938).</a:t>
            </a:r>
          </a:p>
          <a:p>
            <a:r>
              <a:rPr lang="en-US" sz="2800" dirty="0" smtClean="0"/>
              <a:t>Spied on British for Soviets</a:t>
            </a:r>
          </a:p>
          <a:p>
            <a:r>
              <a:rPr lang="en-US" sz="2800" dirty="0" smtClean="0"/>
              <a:t>Spied on the US for British</a:t>
            </a:r>
          </a:p>
          <a:p>
            <a:r>
              <a:rPr lang="en-US" sz="2800" dirty="0" smtClean="0"/>
              <a:t>Spied on US for Soviets</a:t>
            </a:r>
          </a:p>
          <a:p>
            <a:r>
              <a:rPr lang="en-US" sz="2800" dirty="0" smtClean="0"/>
              <a:t>Convicted of espionage in Great Britain in 1950</a:t>
            </a:r>
          </a:p>
          <a:p>
            <a:r>
              <a:rPr lang="en-US" sz="2800" dirty="0" smtClean="0"/>
              <a:t>Given maximum sentence of 14 years</a:t>
            </a:r>
            <a:endParaRPr lang="en-US" sz="2800" dirty="0"/>
          </a:p>
        </p:txBody>
      </p:sp>
      <p:pic>
        <p:nvPicPr>
          <p:cNvPr id="30722" name="Picture 2" descr="Klaus Fuchs - police photograp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0"/>
            <a:ext cx="2095500" cy="264795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553200" y="2590800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Police Photograph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Fuchs </a:t>
            </a:r>
            <a:r>
              <a:rPr lang="en-US" sz="3600" dirty="0" err="1" smtClean="0"/>
              <a:t>Sondheimer</a:t>
            </a:r>
            <a:r>
              <a:rPr lang="en-US" sz="3600" dirty="0" smtClean="0"/>
              <a:t> Scattering Model</a:t>
            </a:r>
            <a:endParaRPr lang="en-US" sz="3600" dirty="0"/>
          </a:p>
        </p:txBody>
      </p:sp>
      <p:graphicFrame>
        <p:nvGraphicFramePr>
          <p:cNvPr id="55301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1066800" y="1371600"/>
          <a:ext cx="35052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0" name="Paintbrush Picture" r:id="rId3" imgW="2923810" imgH="1600000" progId="PBrush">
                  <p:embed/>
                </p:oleObj>
              </mc:Choice>
              <mc:Fallback>
                <p:oleObj name="Paintbrush Picture" r:id="rId3" imgW="2923810" imgH="1600000" progId="PBrush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371600"/>
                        <a:ext cx="3505200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68" name="Object 4"/>
          <p:cNvGraphicFramePr>
            <a:graphicFrameLocks noChangeAspect="1"/>
          </p:cNvGraphicFramePr>
          <p:nvPr/>
        </p:nvGraphicFramePr>
        <p:xfrm>
          <a:off x="2590800" y="5105400"/>
          <a:ext cx="36322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1" name="Equation" r:id="rId5" imgW="1523880" imgH="431640" progId="Equation.3">
                  <p:embed/>
                </p:oleObj>
              </mc:Choice>
              <mc:Fallback>
                <p:oleObj name="Equation" r:id="rId5" imgW="152388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105400"/>
                        <a:ext cx="36322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943600" y="1447800"/>
            <a:ext cx="2618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j-lt"/>
              </a:rPr>
              <a:t>Matthiessen’s</a:t>
            </a:r>
            <a:r>
              <a:rPr lang="en-US" dirty="0" smtClean="0">
                <a:latin typeface="+mj-lt"/>
              </a:rPr>
              <a:t> Rule: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400800" y="1981200"/>
          <a:ext cx="1754468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2" name="Equation" r:id="rId7" imgW="774360" imgH="431640" progId="Equation.3">
                  <p:embed/>
                </p:oleObj>
              </mc:Choice>
              <mc:Fallback>
                <p:oleObj name="Equation" r:id="rId7" imgW="77436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981200"/>
                        <a:ext cx="1754468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828800" y="3657600"/>
            <a:ext cx="55694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 = </a:t>
            </a:r>
            <a:r>
              <a:rPr lang="en-US" dirty="0" err="1" smtClean="0">
                <a:latin typeface="+mj-lt"/>
              </a:rPr>
              <a:t>specularity</a:t>
            </a:r>
            <a:r>
              <a:rPr lang="en-US" dirty="0" smtClean="0">
                <a:latin typeface="+mj-lt"/>
              </a:rPr>
              <a:t> parameter </a:t>
            </a:r>
          </a:p>
          <a:p>
            <a:r>
              <a:rPr lang="en-US" dirty="0" smtClean="0">
                <a:latin typeface="+mj-lt"/>
              </a:rPr>
              <a:t>    = fraction of conduction electrons </a:t>
            </a:r>
          </a:p>
          <a:p>
            <a:r>
              <a:rPr lang="en-US" dirty="0" smtClean="0">
                <a:latin typeface="+mj-lt"/>
              </a:rPr>
              <a:t>       that scatter </a:t>
            </a:r>
            <a:r>
              <a:rPr lang="en-US" dirty="0" err="1" smtClean="0">
                <a:latin typeface="+mj-lt"/>
              </a:rPr>
              <a:t>specularly</a:t>
            </a:r>
            <a:r>
              <a:rPr lang="en-US" dirty="0" smtClean="0">
                <a:latin typeface="+mj-lt"/>
              </a:rPr>
              <a:t> from the surface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754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956707"/>
              </p:ext>
            </p:extLst>
          </p:nvPr>
        </p:nvGraphicFramePr>
        <p:xfrm>
          <a:off x="1124954" y="4955404"/>
          <a:ext cx="3218446" cy="867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2" name="Equation" r:id="rId3" imgW="1790640" imgH="482400" progId="Equation.3">
                  <p:embed/>
                </p:oleObj>
              </mc:Choice>
              <mc:Fallback>
                <p:oleObj name="Equation" r:id="rId3" imgW="179064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4954" y="4955404"/>
                        <a:ext cx="3218446" cy="8673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1196672" y="132395"/>
            <a:ext cx="6570561" cy="4058603"/>
          </a:xfrm>
          <a:prstGeom prst="rect">
            <a:avLst/>
          </a:prstGeom>
          <a:noFill/>
          <a:ln/>
        </p:spPr>
      </p:pic>
      <p:sp>
        <p:nvSpPr>
          <p:cNvPr id="6" name="TextBox 5"/>
          <p:cNvSpPr txBox="1"/>
          <p:nvPr/>
        </p:nvSpPr>
        <p:spPr>
          <a:xfrm>
            <a:off x="3124200" y="4224024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From D. Stanley Capstone</a:t>
            </a:r>
            <a:endParaRPr lang="en-US" sz="20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5715000" y="4800600"/>
            <a:ext cx="213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+mj-lt"/>
              </a:rPr>
              <a:t>From this fit:</a:t>
            </a:r>
          </a:p>
          <a:p>
            <a:pPr algn="ctr"/>
            <a:endParaRPr lang="en-US" dirty="0" smtClean="0">
              <a:latin typeface="+mj-lt"/>
            </a:endParaRPr>
          </a:p>
          <a:p>
            <a:pPr algn="ctr"/>
            <a:r>
              <a:rPr lang="en-US" i="1" dirty="0" smtClean="0">
                <a:latin typeface="+mj-lt"/>
              </a:rPr>
              <a:t>t</a:t>
            </a:r>
            <a:r>
              <a:rPr lang="en-US" i="1" baseline="-25000" dirty="0" smtClean="0">
                <a:latin typeface="+mj-lt"/>
              </a:rPr>
              <a:t>0</a:t>
            </a:r>
            <a:r>
              <a:rPr lang="en-US" i="1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= 23 nm</a:t>
            </a:r>
          </a:p>
          <a:p>
            <a:pPr algn="ctr"/>
            <a:r>
              <a:rPr lang="en-US" i="1" dirty="0" smtClean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 = -1.5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ymbol" panose="05050102010706020507" pitchFamily="18" charset="2"/>
              </a:rPr>
              <a:t>q</a:t>
            </a:r>
            <a:r>
              <a:rPr lang="en-US" dirty="0" smtClean="0"/>
              <a:t> – 2</a:t>
            </a:r>
            <a:r>
              <a:rPr lang="en-US" dirty="0">
                <a:latin typeface="Symbol" panose="05050102010706020507" pitchFamily="18" charset="2"/>
              </a:rPr>
              <a:t> q</a:t>
            </a:r>
            <a:r>
              <a:rPr lang="en-US" dirty="0" smtClean="0"/>
              <a:t> X-ray Diffraction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Tel-X-</a:t>
            </a:r>
            <a:r>
              <a:rPr lang="en-US" dirty="0" err="1" smtClean="0"/>
              <a:t>Ometer</a:t>
            </a:r>
            <a:r>
              <a:rPr lang="en-US" dirty="0" smtClean="0"/>
              <a:t> from Tel-Atomic</a:t>
            </a:r>
          </a:p>
          <a:p>
            <a:r>
              <a:rPr lang="en-US" dirty="0" smtClean="0"/>
              <a:t>Can determine ordering perpendicular to the crystal 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24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Custom 4">
      <a:dk1>
        <a:sysClr val="windowText" lastClr="000000"/>
      </a:dk1>
      <a:lt1>
        <a:srgbClr val="243C75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1135</TotalTime>
  <Words>511</Words>
  <Application>Microsoft Office PowerPoint</Application>
  <PresentationFormat>On-screen Show (4:3)</PresentationFormat>
  <Paragraphs>97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Calibri</vt:lpstr>
      <vt:lpstr>Symbol</vt:lpstr>
      <vt:lpstr>System</vt:lpstr>
      <vt:lpstr>Times</vt:lpstr>
      <vt:lpstr>Wingdings</vt:lpstr>
      <vt:lpstr>Theme1</vt:lpstr>
      <vt:lpstr>Equation</vt:lpstr>
      <vt:lpstr>Microsoft Drawing</vt:lpstr>
      <vt:lpstr>Paintbrush Picture</vt:lpstr>
      <vt:lpstr>Student Capstone Research in Thin Film Growth</vt:lpstr>
      <vt:lpstr>Understanding the Physics of Surfaces</vt:lpstr>
      <vt:lpstr>Persson Volokitin Scattering Model</vt:lpstr>
      <vt:lpstr>Past Research Has Focused on Film Growth and Resistivity Modeling</vt:lpstr>
      <vt:lpstr>Klaus Fuchs</vt:lpstr>
      <vt:lpstr>Klaus Fuchs</vt:lpstr>
      <vt:lpstr>Fuchs Sondheimer Scattering Model</vt:lpstr>
      <vt:lpstr>PowerPoint Presentation</vt:lpstr>
      <vt:lpstr>q – 2 q X-ray Diffraction</vt:lpstr>
      <vt:lpstr>Bulk Polycrystalline Cu XRD Scan</vt:lpstr>
      <vt:lpstr>150 nm Au (111) XRD Scan</vt:lpstr>
      <vt:lpstr>65 nm Cu on Si (100) etched  2 minutes in 2% HF</vt:lpstr>
      <vt:lpstr>212 nm Cu on Si (100) etched  10 minutes in 2% HF</vt:lpstr>
      <vt:lpstr>Conclusions</vt:lpstr>
      <vt:lpstr>Conclusions</vt:lpstr>
      <vt:lpstr>Future Work at MC</vt:lpstr>
      <vt:lpstr>Thanks to 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Scattering of Conduction Electrons by Adsorbates</dc:title>
  <dc:creator>User</dc:creator>
  <cp:lastModifiedBy>Dennis Kuhl</cp:lastModifiedBy>
  <cp:revision>117</cp:revision>
  <dcterms:created xsi:type="dcterms:W3CDTF">2013-10-15T18:40:30Z</dcterms:created>
  <dcterms:modified xsi:type="dcterms:W3CDTF">2015-07-16T20:43:44Z</dcterms:modified>
</cp:coreProperties>
</file>